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0"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jpg>
</file>

<file path=ppt/media/image12.jpg>
</file>

<file path=ppt/media/image13.jp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1fe730f63f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fe730f63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There are several legends about the naupaka flower. The common story is of a forbidden love between a princess from up mauka and a commoner fisherman. When the priest confirmed that they cannot marry, the princess took the flower from her hair, tore it in half, and kept one half while the fisherman returned to the shoreline with the other. They planted each half, one on the shoreline and one in the mountains, watered it with their tears, and the naupaka plants grew. Each plant, the makai and the mauka ones, flower each half of the whole blossom.</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Meet the Dwarf Naupaka. </a:t>
            </a:r>
            <a:endParaRPr/>
          </a:p>
          <a:p>
            <a:pPr indent="0" lvl="0" marL="0" rtl="0" algn="l">
              <a:spcBef>
                <a:spcPts val="0"/>
              </a:spcBef>
              <a:spcAft>
                <a:spcPts val="0"/>
              </a:spcAft>
              <a:buNone/>
            </a:pPr>
            <a:r>
              <a:rPr lang="en-US"/>
              <a:t>This plant is a federally protected native Hawaiian species. </a:t>
            </a:r>
            <a:endParaRPr/>
          </a:p>
          <a:p>
            <a:pPr indent="0" lvl="0" marL="0" rtl="0" algn="l">
              <a:spcBef>
                <a:spcPts val="0"/>
              </a:spcBef>
              <a:spcAft>
                <a:spcPts val="0"/>
              </a:spcAft>
              <a:buClr>
                <a:schemeClr val="dk1"/>
              </a:buClr>
              <a:buSzPts val="1100"/>
              <a:buFont typeface="Arial"/>
              <a:buNone/>
            </a:pPr>
            <a:r>
              <a:rPr lang="en-US">
                <a:solidFill>
                  <a:schemeClr val="dk1"/>
                </a:solidFill>
              </a:rPr>
              <a:t>I was fortunate enough to meet this plant at Kalaupapa, Moloka’i. </a:t>
            </a:r>
            <a:endParaRPr/>
          </a:p>
          <a:p>
            <a:pPr indent="0" lvl="0" marL="0" rtl="0" algn="l">
              <a:spcBef>
                <a:spcPts val="0"/>
              </a:spcBef>
              <a:spcAft>
                <a:spcPts val="0"/>
              </a:spcAft>
              <a:buNone/>
            </a:pPr>
            <a:r>
              <a:rPr lang="en-US"/>
              <a:t>According to sources, there are less than 300 known plants left. KNOWN being the key word.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448dfc5736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448dfc573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Hawaii is the endangered species capital of the world. THE WORLD!</a:t>
            </a:r>
            <a:endParaRPr/>
          </a:p>
          <a:p>
            <a:pPr indent="0" lvl="0" marL="0" rtl="0" algn="l">
              <a:spcBef>
                <a:spcPts val="0"/>
              </a:spcBef>
              <a:spcAft>
                <a:spcPts val="0"/>
              </a:spcAft>
              <a:buNone/>
            </a:pPr>
            <a:r>
              <a:rPr lang="en-US"/>
              <a:t>We are home to 1400 native plant species, with 90% of that being found only here in Hawaii.</a:t>
            </a:r>
            <a:endParaRPr/>
          </a:p>
          <a:p>
            <a:pPr indent="0" lvl="0" marL="0" rtl="0" algn="l">
              <a:spcBef>
                <a:spcPts val="0"/>
              </a:spcBef>
              <a:spcAft>
                <a:spcPts val="0"/>
              </a:spcAft>
              <a:buNone/>
            </a:pPr>
            <a:r>
              <a:rPr lang="en-US"/>
              <a:t>Weʻve already lost 130+ plants to extinction</a:t>
            </a:r>
            <a:endParaRPr/>
          </a:p>
          <a:p>
            <a:pPr indent="0" lvl="0" marL="0" rtl="0" algn="l">
              <a:spcBef>
                <a:spcPts val="0"/>
              </a:spcBef>
              <a:spcAft>
                <a:spcPts val="0"/>
              </a:spcAft>
              <a:buNone/>
            </a:pPr>
            <a:r>
              <a:rPr lang="en-US"/>
              <a:t>430 plants are listed as Endangered or Threatened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448eb1e187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48eb1e18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Why ID plants?</a:t>
            </a:r>
            <a:endParaRPr/>
          </a:p>
          <a:p>
            <a:pPr indent="-298450" lvl="0" marL="457200" rtl="0" algn="l">
              <a:spcBef>
                <a:spcPts val="0"/>
              </a:spcBef>
              <a:spcAft>
                <a:spcPts val="0"/>
              </a:spcAft>
              <a:buSzPts val="1100"/>
              <a:buChar char="●"/>
            </a:pPr>
            <a:r>
              <a:rPr lang="en-US"/>
              <a:t>If we can ID plants in the field, we can possibly locate rare or protected plants. Finding these plants, especially in the wild, gives us the ability to collect more data about flowering, germination, and even possibly collect seeds.</a:t>
            </a:r>
            <a:endParaRPr/>
          </a:p>
          <a:p>
            <a:pPr indent="-298450" lvl="0" marL="457200" rtl="0" algn="l">
              <a:spcBef>
                <a:spcPts val="0"/>
              </a:spcBef>
              <a:spcAft>
                <a:spcPts val="0"/>
              </a:spcAft>
              <a:buSzPts val="1100"/>
              <a:buChar char="●"/>
            </a:pPr>
            <a:r>
              <a:rPr lang="en-US"/>
              <a:t>We can provide cultural education about plants. We can provide information on their Hawaiian names or provide stories much like the naupaka story.</a:t>
            </a:r>
            <a:endParaRPr/>
          </a:p>
          <a:p>
            <a:pPr indent="-298450" lvl="0" marL="457200" rtl="0" algn="l">
              <a:spcBef>
                <a:spcPts val="0"/>
              </a:spcBef>
              <a:spcAft>
                <a:spcPts val="0"/>
              </a:spcAft>
              <a:buSzPts val="1100"/>
              <a:buChar char="●"/>
            </a:pPr>
            <a:r>
              <a:rPr lang="en-US"/>
              <a:t>Some native plants have laʻau lapaʻau or traditional Hawaiian medicinal uses.</a:t>
            </a:r>
            <a:endParaRPr/>
          </a:p>
          <a:p>
            <a:pPr indent="-298450" lvl="0" marL="457200" rtl="0" algn="l">
              <a:spcBef>
                <a:spcPts val="0"/>
              </a:spcBef>
              <a:spcAft>
                <a:spcPts val="0"/>
              </a:spcAft>
              <a:buSzPts val="1100"/>
              <a:buChar char="●"/>
            </a:pPr>
            <a:r>
              <a:rPr lang="en-US"/>
              <a:t>Identifying plants allows a user to determine if the plant is a native, alien, or invasive species.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48eb1e18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48eb1e1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Data sources for plant identification exist but the are mostly in textbook form.</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Current data sources arenʻt easily accessible</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Current data sources are quite simply boring</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US"/>
              <a:t>To be honest, I don’t know what any of these plants</a:t>
            </a:r>
            <a:r>
              <a:rPr lang="en-US"/>
              <a:t>...</a:t>
            </a:r>
            <a:r>
              <a:rPr lang="en-US"/>
              <a:t>.but wouldn’t it be great if I had access to information about these plants readily available when I see them in the field? Information about the plants taxonomy, endangered status, cultural importance, medicinal uses, or anything else would be extremely useful when in case I’m not lugging around 5 textbooks in my backpack.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order to protect these plants, we need to be able to identify and locate them in the wild. Only then can we gather information or seeds or other data that we might need to prevent them from going extinct.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48dfc5736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48dfc573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So why Kupu?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Department of Land and Natural Resources is a relatively small department, with a limited amount </a:t>
            </a:r>
            <a:endParaRPr/>
          </a:p>
          <a:p>
            <a:pPr indent="0" lvl="0" marL="0" rtl="0" algn="l">
              <a:spcBef>
                <a:spcPts val="0"/>
              </a:spcBef>
              <a:spcAft>
                <a:spcPts val="0"/>
              </a:spcAft>
              <a:buNone/>
            </a:pPr>
            <a:r>
              <a:rPr lang="en-US"/>
              <a:t>Kupu engages roughly 300+ NEW young adults in conservation every year. </a:t>
            </a:r>
            <a:endParaRPr/>
          </a:p>
          <a:p>
            <a:pPr indent="0" lvl="0" marL="0" rtl="0" algn="l">
              <a:spcBef>
                <a:spcPts val="0"/>
              </a:spcBef>
              <a:spcAft>
                <a:spcPts val="0"/>
              </a:spcAft>
              <a:buNone/>
            </a:pPr>
            <a:r>
              <a:rPr lang="en-US"/>
              <a:t>Along with Kupuʻs participants, there are 1400 other professionals in the conservation field, plus many more Citizen Scientists who take an interest in native botany as a hobby.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We can empower this army of conservationists to amplify and exponentially speed up our efforts for protection by providing them a handy resource to use.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52a98131b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52a98131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mt="5000"/>
          </a:blip>
          <a:srcRect b="0" l="0" r="0" t="0"/>
          <a:stretch/>
        </p:blipFill>
        <p:spPr>
          <a:xfrm>
            <a:off x="0" y="5562599"/>
            <a:ext cx="12192000" cy="1295401"/>
          </a:xfrm>
          <a:prstGeom prst="rect">
            <a:avLst/>
          </a:prstGeom>
          <a:noFill/>
          <a:ln>
            <a:noFill/>
          </a:ln>
        </p:spPr>
      </p:pic>
      <p:pic>
        <p:nvPicPr>
          <p:cNvPr id="16" name="Google Shape;16;p2"/>
          <p:cNvPicPr preferRelativeResize="0"/>
          <p:nvPr/>
        </p:nvPicPr>
        <p:blipFill rotWithShape="1">
          <a:blip r:embed="rId3">
            <a:alphaModFix/>
          </a:blip>
          <a:srcRect b="0" l="0" r="0" t="0"/>
          <a:stretch/>
        </p:blipFill>
        <p:spPr>
          <a:xfrm>
            <a:off x="8486652" y="5760720"/>
            <a:ext cx="3471668" cy="906779"/>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60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rgbClr val="888888"/>
              </a:buClr>
              <a:buSzPts val="28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4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20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800"/>
              <a:buFont typeface="Arial"/>
              <a:buNone/>
              <a:defRPr b="0" i="0" sz="1600" u="none" cap="none" strike="noStrike">
                <a:solidFill>
                  <a:srgbClr val="888888"/>
                </a:solidFill>
                <a:latin typeface="Calibri"/>
                <a:ea typeface="Calibri"/>
                <a:cs typeface="Calibri"/>
                <a:sym typeface="Calibri"/>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1" i="0" sz="24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91425" lIns="91425" spcFirstLastPara="1" rIns="91425" wrap="square" tIns="91425"/>
          <a:lstStyle>
            <a:lvl1pPr indent="-431800" lvl="0" marL="457200" marR="0" rtl="0" algn="l">
              <a:lnSpc>
                <a:spcPct val="90000"/>
              </a:lnSpc>
              <a:spcBef>
                <a:spcPts val="100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32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91425" lIns="91425" spcFirstLastPara="1" rIns="91425" wrap="square" tIns="91425"/>
          <a:lstStyle>
            <a:lvl1pPr indent="0" lvl="0" marL="0" marR="0" rtl="0" algn="l">
              <a:lnSpc>
                <a:spcPct val="90000"/>
              </a:lnSpc>
              <a:spcBef>
                <a:spcPts val="1000"/>
              </a:spcBef>
              <a:spcAft>
                <a:spcPts val="0"/>
              </a:spcAft>
              <a:buClr>
                <a:schemeClr val="dk1"/>
              </a:buClr>
              <a:buSzPts val="1400"/>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90000"/>
              </a:lnSpc>
              <a:spcBef>
                <a:spcPts val="500"/>
              </a:spcBef>
              <a:spcAft>
                <a:spcPts val="0"/>
              </a:spcAft>
              <a:buClr>
                <a:schemeClr val="dk1"/>
              </a:buClr>
              <a:buSzPts val="1400"/>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90000"/>
              </a:lnSpc>
              <a:spcBef>
                <a:spcPts val="500"/>
              </a:spcBef>
              <a:spcAft>
                <a:spcPts val="0"/>
              </a:spcAft>
              <a:buClr>
                <a:schemeClr val="dk1"/>
              </a:buClr>
              <a:buSzPts val="1400"/>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90000"/>
              </a:lnSpc>
              <a:spcBef>
                <a:spcPts val="500"/>
              </a:spcBef>
              <a:spcAft>
                <a:spcPts val="0"/>
              </a:spcAft>
              <a:buClr>
                <a:schemeClr val="dk1"/>
              </a:buClr>
              <a:buSzPts val="14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91425" lIns="91425" spcFirstLastPara="1" rIns="91425" wrap="square" tIns="91425"/>
          <a:lstStyle>
            <a:lvl1pPr indent="-228600" lvl="0" marL="457200" marR="0" rtl="0" algn="l">
              <a:lnSpc>
                <a:spcPct val="90000"/>
              </a:lnSpc>
              <a:spcBef>
                <a:spcPts val="1000"/>
              </a:spcBef>
              <a:spcAft>
                <a:spcPts val="0"/>
              </a:spcAft>
              <a:buClr>
                <a:schemeClr val="dk1"/>
              </a:buClr>
              <a:buSzPts val="2800"/>
              <a:buFont typeface="Arial"/>
              <a:buNone/>
              <a:defRPr b="0" i="0" sz="1600" u="none" cap="none" strike="noStrike">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20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800"/>
              <a:buFont typeface="Arial"/>
              <a:buNone/>
              <a:defRPr b="0" i="0" sz="1000" u="none" cap="none" strike="noStrike">
                <a:solidFill>
                  <a:schemeClr val="dk1"/>
                </a:solidFill>
                <a:latin typeface="Calibri"/>
                <a:ea typeface="Calibri"/>
                <a:cs typeface="Calibri"/>
                <a:sym typeface="Calibri"/>
              </a:defRPr>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3.png"/><Relationship Id="rId2" Type="http://schemas.openxmlformats.org/officeDocument/2006/relationships/image" Target="../media/image2.png"/><Relationship Id="rId3" Type="http://schemas.openxmlformats.org/officeDocument/2006/relationships/image" Target="../media/image1.jp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theme" Target="../theme/theme2.xml"/><Relationship Id="rId14" Type="http://schemas.openxmlformats.org/officeDocument/2006/relationships/slideLayout" Target="../slideLayouts/slideLayout1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91425" lIns="91425" spcFirstLastPara="1" rIns="91425" wrap="square" tIns="91425"/>
          <a:lstStyle>
            <a:lvl1pPr indent="0" lvl="0" marL="0" marR="0" rtl="0" algn="l">
              <a:lnSpc>
                <a:spcPct val="90000"/>
              </a:lnSpc>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1pPr>
            <a:lvl2pPr indent="0" lvl="1">
              <a:spcBef>
                <a:spcPts val="0"/>
              </a:spcBef>
              <a:spcAft>
                <a:spcPts val="0"/>
              </a:spcAft>
              <a:buSzPts val="1400"/>
              <a:buNone/>
              <a:defRPr sz="1800"/>
            </a:lvl2pPr>
            <a:lvl3pPr indent="0" lvl="2">
              <a:spcBef>
                <a:spcPts val="0"/>
              </a:spcBef>
              <a:spcAft>
                <a:spcPts val="0"/>
              </a:spcAft>
              <a:buSzPts val="1400"/>
              <a:buNone/>
              <a:defRPr sz="1800"/>
            </a:lvl3pPr>
            <a:lvl4pPr indent="0" lvl="3">
              <a:spcBef>
                <a:spcPts val="0"/>
              </a:spcBef>
              <a:spcAft>
                <a:spcPts val="0"/>
              </a:spcAft>
              <a:buSzPts val="1400"/>
              <a:buNone/>
              <a:defRPr sz="1800"/>
            </a:lvl4pPr>
            <a:lvl5pPr indent="0" lvl="4">
              <a:spcBef>
                <a:spcPts val="0"/>
              </a:spcBef>
              <a:spcAft>
                <a:spcPts val="0"/>
              </a:spcAft>
              <a:buSzPts val="1400"/>
              <a:buNone/>
              <a:defRPr sz="1800"/>
            </a:lvl5pPr>
            <a:lvl6pPr indent="0" lvl="5">
              <a:spcBef>
                <a:spcPts val="0"/>
              </a:spcBef>
              <a:spcAft>
                <a:spcPts val="0"/>
              </a:spcAft>
              <a:buSzPts val="1400"/>
              <a:buNone/>
              <a:defRPr sz="1800"/>
            </a:lvl6pPr>
            <a:lvl7pPr indent="0" lvl="6">
              <a:spcBef>
                <a:spcPts val="0"/>
              </a:spcBef>
              <a:spcAft>
                <a:spcPts val="0"/>
              </a:spcAft>
              <a:buSzPts val="1400"/>
              <a:buNone/>
              <a:defRPr sz="1800"/>
            </a:lvl7pPr>
            <a:lvl8pPr indent="0" lvl="7">
              <a:spcBef>
                <a:spcPts val="0"/>
              </a:spcBef>
              <a:spcAft>
                <a:spcPts val="0"/>
              </a:spcAft>
              <a:buSzPts val="1400"/>
              <a:buNone/>
              <a:defRPr sz="1800"/>
            </a:lvl8pPr>
            <a:lvl9pPr indent="0"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91425" lIns="91425" spcFirstLastPara="1" rIns="91425" wrap="square" tIns="91425"/>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91425" lIns="91425" spcFirstLastPara="1" rIns="91425" wrap="square" tIns="91425"/>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id="11" name="Google Shape;11;p1"/>
          <p:cNvPicPr preferRelativeResize="0"/>
          <p:nvPr/>
        </p:nvPicPr>
        <p:blipFill rotWithShape="1">
          <a:blip r:embed="rId1">
            <a:alphaModFix amt="5000"/>
          </a:blip>
          <a:srcRect b="0" l="0" r="0" t="0"/>
          <a:stretch/>
        </p:blipFill>
        <p:spPr>
          <a:xfrm>
            <a:off x="6139225" y="5562600"/>
            <a:ext cx="6052800" cy="1295400"/>
          </a:xfrm>
          <a:prstGeom prst="rect">
            <a:avLst/>
          </a:prstGeom>
          <a:noFill/>
          <a:ln>
            <a:noFill/>
          </a:ln>
        </p:spPr>
      </p:pic>
      <p:pic>
        <p:nvPicPr>
          <p:cNvPr id="12" name="Google Shape;12;p1"/>
          <p:cNvPicPr preferRelativeResize="0"/>
          <p:nvPr/>
        </p:nvPicPr>
        <p:blipFill rotWithShape="1">
          <a:blip r:embed="rId2">
            <a:alphaModFix/>
          </a:blip>
          <a:srcRect b="0" l="0" r="0" t="0"/>
          <a:stretch/>
        </p:blipFill>
        <p:spPr>
          <a:xfrm>
            <a:off x="8486652" y="5760720"/>
            <a:ext cx="3471600" cy="906900"/>
          </a:xfrm>
          <a:prstGeom prst="rect">
            <a:avLst/>
          </a:prstGeom>
          <a:noFill/>
          <a:ln>
            <a:noFill/>
          </a:ln>
        </p:spPr>
      </p:pic>
      <p:pic>
        <p:nvPicPr>
          <p:cNvPr id="13" name="Google Shape;13;p1"/>
          <p:cNvPicPr preferRelativeResize="0"/>
          <p:nvPr/>
        </p:nvPicPr>
        <p:blipFill>
          <a:blip r:embed="rId3">
            <a:alphaModFix/>
          </a:blip>
          <a:stretch>
            <a:fillRect/>
          </a:stretch>
        </p:blipFill>
        <p:spPr>
          <a:xfrm>
            <a:off x="433775" y="5634025"/>
            <a:ext cx="1223198" cy="1109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10.jpg"/><Relationship Id="rId5"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34744" l="0" r="0" t="43637"/>
          <a:stretch/>
        </p:blipFill>
        <p:spPr>
          <a:xfrm>
            <a:off x="0" y="-1"/>
            <a:ext cx="12191997" cy="5581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4"/>
          <p:cNvSpPr txBox="1"/>
          <p:nvPr>
            <p:ph idx="1" type="body"/>
          </p:nvPr>
        </p:nvSpPr>
        <p:spPr>
          <a:xfrm>
            <a:off x="695500" y="395700"/>
            <a:ext cx="5422800" cy="5004600"/>
          </a:xfrm>
          <a:prstGeom prst="rect">
            <a:avLst/>
          </a:prstGeom>
        </p:spPr>
        <p:txBody>
          <a:bodyPr anchorCtr="0" anchor="t" bIns="91425" lIns="91425" spcFirstLastPara="1" rIns="91425" wrap="square" tIns="91425">
            <a:noAutofit/>
          </a:bodyPr>
          <a:lstStyle/>
          <a:p>
            <a:pPr indent="0" lvl="0" marL="0" rtl="0" algn="l">
              <a:lnSpc>
                <a:spcPct val="150000"/>
              </a:lnSpc>
              <a:spcBef>
                <a:spcPts val="1000"/>
              </a:spcBef>
              <a:spcAft>
                <a:spcPts val="0"/>
              </a:spcAft>
              <a:buNone/>
            </a:pPr>
            <a:r>
              <a:rPr lang="en-US"/>
              <a:t>Plants - By The Numbers</a:t>
            </a:r>
            <a:endParaRPr/>
          </a:p>
          <a:p>
            <a:pPr indent="-406400" lvl="0" marL="457200" rtl="0" algn="l">
              <a:lnSpc>
                <a:spcPct val="150000"/>
              </a:lnSpc>
              <a:spcBef>
                <a:spcPts val="1000"/>
              </a:spcBef>
              <a:spcAft>
                <a:spcPts val="0"/>
              </a:spcAft>
              <a:buSzPts val="2800"/>
              <a:buChar char="•"/>
            </a:pPr>
            <a:r>
              <a:rPr lang="en-US"/>
              <a:t>1400 native plant species</a:t>
            </a:r>
            <a:endParaRPr/>
          </a:p>
          <a:p>
            <a:pPr indent="-406400" lvl="0" marL="457200" rtl="0" algn="l">
              <a:lnSpc>
                <a:spcPct val="150000"/>
              </a:lnSpc>
              <a:spcBef>
                <a:spcPts val="0"/>
              </a:spcBef>
              <a:spcAft>
                <a:spcPts val="0"/>
              </a:spcAft>
              <a:buSzPts val="2800"/>
              <a:buChar char="•"/>
            </a:pPr>
            <a:r>
              <a:rPr lang="en-US"/>
              <a:t>90% found ONLY in Hawaiʻi</a:t>
            </a:r>
            <a:endParaRPr/>
          </a:p>
          <a:p>
            <a:pPr indent="-406400" lvl="0" marL="457200" rtl="0" algn="l">
              <a:lnSpc>
                <a:spcPct val="150000"/>
              </a:lnSpc>
              <a:spcBef>
                <a:spcPts val="0"/>
              </a:spcBef>
              <a:spcAft>
                <a:spcPts val="0"/>
              </a:spcAft>
              <a:buSzPts val="2800"/>
              <a:buChar char="•"/>
            </a:pPr>
            <a:r>
              <a:rPr lang="en-US"/>
              <a:t>130+ plants lost to extinction</a:t>
            </a:r>
            <a:endParaRPr/>
          </a:p>
          <a:p>
            <a:pPr indent="-406400" lvl="0" marL="457200" rtl="0" algn="l">
              <a:lnSpc>
                <a:spcPct val="150000"/>
              </a:lnSpc>
              <a:spcBef>
                <a:spcPts val="0"/>
              </a:spcBef>
              <a:spcAft>
                <a:spcPts val="0"/>
              </a:spcAft>
              <a:buSzPts val="2800"/>
              <a:buChar char="•"/>
            </a:pPr>
            <a:r>
              <a:rPr lang="en-US"/>
              <a:t>430 plants currently listed as Endangered or Threatened</a:t>
            </a:r>
            <a:endParaRPr/>
          </a:p>
        </p:txBody>
      </p:sp>
      <p:pic>
        <p:nvPicPr>
          <p:cNvPr id="90" name="Google Shape;90;p14"/>
          <p:cNvPicPr preferRelativeResize="0"/>
          <p:nvPr/>
        </p:nvPicPr>
        <p:blipFill rotWithShape="1">
          <a:blip r:embed="rId3">
            <a:alphaModFix/>
          </a:blip>
          <a:srcRect b="6200" l="0" r="0" t="7076"/>
          <a:stretch/>
        </p:blipFill>
        <p:spPr>
          <a:xfrm>
            <a:off x="7396625" y="0"/>
            <a:ext cx="4795377" cy="5544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5"/>
          <p:cNvSpPr txBox="1"/>
          <p:nvPr>
            <p:ph idx="1" type="body"/>
          </p:nvPr>
        </p:nvSpPr>
        <p:spPr>
          <a:xfrm>
            <a:off x="6424875" y="269400"/>
            <a:ext cx="5422800" cy="5004600"/>
          </a:xfrm>
          <a:prstGeom prst="rect">
            <a:avLst/>
          </a:prstGeom>
        </p:spPr>
        <p:txBody>
          <a:bodyPr anchorCtr="0" anchor="t" bIns="91425" lIns="91425" spcFirstLastPara="1" rIns="91425" wrap="square" tIns="91425">
            <a:noAutofit/>
          </a:bodyPr>
          <a:lstStyle/>
          <a:p>
            <a:pPr indent="0" lvl="0" marL="0" rtl="0" algn="l">
              <a:lnSpc>
                <a:spcPct val="150000"/>
              </a:lnSpc>
              <a:spcBef>
                <a:spcPts val="1000"/>
              </a:spcBef>
              <a:spcAft>
                <a:spcPts val="0"/>
              </a:spcAft>
              <a:buNone/>
            </a:pPr>
            <a:r>
              <a:rPr lang="en-US"/>
              <a:t>Benefits of Plant Identification</a:t>
            </a:r>
            <a:endParaRPr/>
          </a:p>
          <a:p>
            <a:pPr indent="-406400" lvl="0" marL="457200" rtl="0" algn="l">
              <a:lnSpc>
                <a:spcPct val="150000"/>
              </a:lnSpc>
              <a:spcBef>
                <a:spcPts val="1000"/>
              </a:spcBef>
              <a:spcAft>
                <a:spcPts val="0"/>
              </a:spcAft>
              <a:buSzPts val="2800"/>
              <a:buChar char="•"/>
            </a:pPr>
            <a:r>
              <a:rPr lang="en-US"/>
              <a:t>ID &amp; locate rare / protected plants in the wild</a:t>
            </a:r>
            <a:endParaRPr/>
          </a:p>
          <a:p>
            <a:pPr indent="-406400" lvl="0" marL="457200" rtl="0" algn="l">
              <a:lnSpc>
                <a:spcPct val="150000"/>
              </a:lnSpc>
              <a:spcBef>
                <a:spcPts val="0"/>
              </a:spcBef>
              <a:spcAft>
                <a:spcPts val="0"/>
              </a:spcAft>
              <a:buSzPts val="2800"/>
              <a:buChar char="•"/>
            </a:pPr>
            <a:r>
              <a:rPr lang="en-US"/>
              <a:t>Provide cultural context</a:t>
            </a:r>
            <a:endParaRPr/>
          </a:p>
          <a:p>
            <a:pPr indent="-406400" lvl="0" marL="457200" rtl="0" algn="l">
              <a:lnSpc>
                <a:spcPct val="150000"/>
              </a:lnSpc>
              <a:spcBef>
                <a:spcPts val="0"/>
              </a:spcBef>
              <a:spcAft>
                <a:spcPts val="0"/>
              </a:spcAft>
              <a:buSzPts val="2800"/>
              <a:buChar char="•"/>
            </a:pPr>
            <a:r>
              <a:rPr lang="en-US"/>
              <a:t>Provide practical uses</a:t>
            </a:r>
            <a:endParaRPr/>
          </a:p>
          <a:p>
            <a:pPr indent="-406400" lvl="0" marL="457200" rtl="0" algn="l">
              <a:lnSpc>
                <a:spcPct val="150000"/>
              </a:lnSpc>
              <a:spcBef>
                <a:spcPts val="0"/>
              </a:spcBef>
              <a:spcAft>
                <a:spcPts val="0"/>
              </a:spcAft>
              <a:buSzPts val="2800"/>
              <a:buChar char="•"/>
            </a:pPr>
            <a:r>
              <a:rPr lang="en-US"/>
              <a:t>Differentiate between invasive and natives</a:t>
            </a:r>
            <a:endParaRPr/>
          </a:p>
        </p:txBody>
      </p:sp>
      <p:pic>
        <p:nvPicPr>
          <p:cNvPr id="96" name="Google Shape;96;p15"/>
          <p:cNvPicPr preferRelativeResize="0"/>
          <p:nvPr/>
        </p:nvPicPr>
        <p:blipFill rotWithShape="1">
          <a:blip r:embed="rId3">
            <a:alphaModFix/>
          </a:blip>
          <a:srcRect b="19519" l="0" r="0" t="9397"/>
          <a:stretch/>
        </p:blipFill>
        <p:spPr>
          <a:xfrm>
            <a:off x="0" y="0"/>
            <a:ext cx="5845302" cy="5540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id="101" name="Google Shape;101;p16"/>
          <p:cNvPicPr preferRelativeResize="0"/>
          <p:nvPr/>
        </p:nvPicPr>
        <p:blipFill>
          <a:blip r:embed="rId3">
            <a:alphaModFix/>
          </a:blip>
          <a:stretch>
            <a:fillRect/>
          </a:stretch>
        </p:blipFill>
        <p:spPr>
          <a:xfrm>
            <a:off x="0" y="0"/>
            <a:ext cx="7540925" cy="5530774"/>
          </a:xfrm>
          <a:prstGeom prst="rect">
            <a:avLst/>
          </a:prstGeom>
          <a:noFill/>
          <a:ln cap="flat" cmpd="sng" w="19050">
            <a:solidFill>
              <a:srgbClr val="FFFFFF"/>
            </a:solidFill>
            <a:prstDash val="solid"/>
            <a:round/>
            <a:headEnd len="sm" w="sm" type="none"/>
            <a:tailEnd len="sm" w="sm" type="none"/>
          </a:ln>
        </p:spPr>
      </p:pic>
      <p:pic>
        <p:nvPicPr>
          <p:cNvPr id="102" name="Google Shape;102;p16"/>
          <p:cNvPicPr preferRelativeResize="0"/>
          <p:nvPr/>
        </p:nvPicPr>
        <p:blipFill rotWithShape="1">
          <a:blip r:embed="rId4">
            <a:alphaModFix/>
          </a:blip>
          <a:srcRect b="34588" l="10179" r="8387" t="8978"/>
          <a:stretch/>
        </p:blipFill>
        <p:spPr>
          <a:xfrm>
            <a:off x="7540925" y="0"/>
            <a:ext cx="4651076" cy="2318050"/>
          </a:xfrm>
          <a:prstGeom prst="rect">
            <a:avLst/>
          </a:prstGeom>
          <a:noFill/>
          <a:ln cap="flat" cmpd="sng" w="19050">
            <a:solidFill>
              <a:srgbClr val="FFFFFF"/>
            </a:solidFill>
            <a:prstDash val="solid"/>
            <a:round/>
            <a:headEnd len="sm" w="sm" type="none"/>
            <a:tailEnd len="sm" w="sm" type="none"/>
          </a:ln>
        </p:spPr>
      </p:pic>
      <p:pic>
        <p:nvPicPr>
          <p:cNvPr id="103" name="Google Shape;103;p16"/>
          <p:cNvPicPr preferRelativeResize="0"/>
          <p:nvPr/>
        </p:nvPicPr>
        <p:blipFill rotWithShape="1">
          <a:blip r:embed="rId5">
            <a:alphaModFix/>
          </a:blip>
          <a:srcRect b="37164" l="0" r="0" t="10068"/>
          <a:stretch/>
        </p:blipFill>
        <p:spPr>
          <a:xfrm>
            <a:off x="7540925" y="2318050"/>
            <a:ext cx="4651073" cy="3212723"/>
          </a:xfrm>
          <a:prstGeom prst="rect">
            <a:avLst/>
          </a:prstGeom>
          <a:noFill/>
          <a:ln cap="flat" cmpd="sng" w="19050">
            <a:solidFill>
              <a:srgbClr val="FFFFFF"/>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7"/>
          <p:cNvSpPr txBox="1"/>
          <p:nvPr>
            <p:ph idx="1" type="body"/>
          </p:nvPr>
        </p:nvSpPr>
        <p:spPr>
          <a:xfrm>
            <a:off x="6551175" y="370450"/>
            <a:ext cx="5422800" cy="5004600"/>
          </a:xfrm>
          <a:prstGeom prst="rect">
            <a:avLst/>
          </a:prstGeom>
        </p:spPr>
        <p:txBody>
          <a:bodyPr anchorCtr="0" anchor="t" bIns="91425" lIns="91425" spcFirstLastPara="1" rIns="91425" wrap="square" tIns="91425">
            <a:noAutofit/>
          </a:bodyPr>
          <a:lstStyle/>
          <a:p>
            <a:pPr indent="0" lvl="0" marL="0" rtl="0" algn="l">
              <a:lnSpc>
                <a:spcPct val="150000"/>
              </a:lnSpc>
              <a:spcBef>
                <a:spcPts val="1000"/>
              </a:spcBef>
              <a:spcAft>
                <a:spcPts val="0"/>
              </a:spcAft>
              <a:buNone/>
            </a:pPr>
            <a:r>
              <a:rPr lang="en-US"/>
              <a:t>Amplifying Efforts</a:t>
            </a:r>
            <a:endParaRPr/>
          </a:p>
          <a:p>
            <a:pPr indent="-406400" lvl="0" marL="457200" rtl="0" algn="l">
              <a:lnSpc>
                <a:spcPct val="150000"/>
              </a:lnSpc>
              <a:spcBef>
                <a:spcPts val="1000"/>
              </a:spcBef>
              <a:spcAft>
                <a:spcPts val="0"/>
              </a:spcAft>
              <a:buSzPts val="2800"/>
              <a:buChar char="•"/>
            </a:pPr>
            <a:r>
              <a:rPr lang="en-US"/>
              <a:t>Kupu - 300+ young adults engage in field conservation activities</a:t>
            </a:r>
            <a:endParaRPr/>
          </a:p>
          <a:p>
            <a:pPr indent="-406400" lvl="0" marL="457200" rtl="0" algn="l">
              <a:lnSpc>
                <a:spcPct val="150000"/>
              </a:lnSpc>
              <a:spcBef>
                <a:spcPts val="0"/>
              </a:spcBef>
              <a:spcAft>
                <a:spcPts val="0"/>
              </a:spcAft>
              <a:buSzPts val="2800"/>
              <a:buChar char="•"/>
            </a:pPr>
            <a:r>
              <a:rPr lang="en-US"/>
              <a:t>1400 other professionals in conservation</a:t>
            </a:r>
            <a:endParaRPr/>
          </a:p>
          <a:p>
            <a:pPr indent="-406400" lvl="0" marL="457200" rtl="0" algn="l">
              <a:lnSpc>
                <a:spcPct val="150000"/>
              </a:lnSpc>
              <a:spcBef>
                <a:spcPts val="0"/>
              </a:spcBef>
              <a:spcAft>
                <a:spcPts val="0"/>
              </a:spcAft>
              <a:buSzPts val="2800"/>
              <a:buChar char="•"/>
            </a:pPr>
            <a:r>
              <a:rPr lang="en-US"/>
              <a:t>Citizen Scientists </a:t>
            </a:r>
            <a:endParaRPr/>
          </a:p>
          <a:p>
            <a:pPr indent="-406400" lvl="0" marL="457200" rtl="0" algn="l">
              <a:lnSpc>
                <a:spcPct val="150000"/>
              </a:lnSpc>
              <a:spcBef>
                <a:spcPts val="0"/>
              </a:spcBef>
              <a:spcAft>
                <a:spcPts val="0"/>
              </a:spcAft>
              <a:buSzPts val="2800"/>
              <a:buChar char="•"/>
            </a:pPr>
            <a:r>
              <a:rPr lang="en-US"/>
              <a:t>Wannabe Scientists (like me)</a:t>
            </a:r>
            <a:endParaRPr/>
          </a:p>
        </p:txBody>
      </p:sp>
      <p:pic>
        <p:nvPicPr>
          <p:cNvPr id="109" name="Google Shape;109;p17"/>
          <p:cNvPicPr preferRelativeResize="0"/>
          <p:nvPr/>
        </p:nvPicPr>
        <p:blipFill rotWithShape="1">
          <a:blip r:embed="rId3">
            <a:alphaModFix/>
          </a:blip>
          <a:srcRect b="0" l="0" r="0" t="18752"/>
          <a:stretch/>
        </p:blipFill>
        <p:spPr>
          <a:xfrm>
            <a:off x="0" y="0"/>
            <a:ext cx="5140351" cy="55687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pic>
        <p:nvPicPr>
          <p:cNvPr id="114" name="Google Shape;114;p18"/>
          <p:cNvPicPr preferRelativeResize="0"/>
          <p:nvPr/>
        </p:nvPicPr>
        <p:blipFill rotWithShape="1">
          <a:blip r:embed="rId3">
            <a:alphaModFix/>
          </a:blip>
          <a:srcRect b="0" l="7995" r="0" t="0"/>
          <a:stretch/>
        </p:blipFill>
        <p:spPr>
          <a:xfrm>
            <a:off x="0" y="850"/>
            <a:ext cx="3895276" cy="2821748"/>
          </a:xfrm>
          <a:prstGeom prst="rect">
            <a:avLst/>
          </a:prstGeom>
          <a:noFill/>
          <a:ln cap="flat" cmpd="sng" w="19050">
            <a:solidFill>
              <a:srgbClr val="FFFFFF"/>
            </a:solidFill>
            <a:prstDash val="solid"/>
            <a:round/>
            <a:headEnd len="sm" w="sm" type="none"/>
            <a:tailEnd len="sm" w="sm" type="none"/>
          </a:ln>
        </p:spPr>
      </p:pic>
      <p:pic>
        <p:nvPicPr>
          <p:cNvPr id="115" name="Google Shape;115;p18"/>
          <p:cNvPicPr preferRelativeResize="0"/>
          <p:nvPr/>
        </p:nvPicPr>
        <p:blipFill rotWithShape="1">
          <a:blip r:embed="rId4">
            <a:alphaModFix/>
          </a:blip>
          <a:srcRect b="25560" l="0" r="0" t="19065"/>
          <a:stretch/>
        </p:blipFill>
        <p:spPr>
          <a:xfrm>
            <a:off x="0" y="2654700"/>
            <a:ext cx="3895277" cy="2875950"/>
          </a:xfrm>
          <a:prstGeom prst="rect">
            <a:avLst/>
          </a:prstGeom>
          <a:noFill/>
          <a:ln cap="flat" cmpd="sng" w="19050">
            <a:solidFill>
              <a:srgbClr val="FFFFFF"/>
            </a:solidFill>
            <a:prstDash val="solid"/>
            <a:round/>
            <a:headEnd len="sm" w="sm" type="none"/>
            <a:tailEnd len="sm" w="sm" type="none"/>
          </a:ln>
        </p:spPr>
      </p:pic>
      <p:pic>
        <p:nvPicPr>
          <p:cNvPr id="116" name="Google Shape;116;p18"/>
          <p:cNvPicPr preferRelativeResize="0"/>
          <p:nvPr/>
        </p:nvPicPr>
        <p:blipFill>
          <a:blip r:embed="rId5">
            <a:alphaModFix/>
          </a:blip>
          <a:stretch>
            <a:fillRect/>
          </a:stretch>
        </p:blipFill>
        <p:spPr>
          <a:xfrm>
            <a:off x="3895275" y="850"/>
            <a:ext cx="8296724" cy="5529799"/>
          </a:xfrm>
          <a:prstGeom prst="rect">
            <a:avLst/>
          </a:prstGeom>
          <a:noFill/>
          <a:ln cap="flat" cmpd="sng" w="19050">
            <a:solidFill>
              <a:srgbClr val="FFFFFF"/>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